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94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3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9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0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5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9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3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0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4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8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1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792" y="203200"/>
            <a:ext cx="1664208" cy="786384"/>
          </a:xfrm>
          <a:prstGeom prst="rect">
            <a:avLst/>
          </a:prstGeom>
        </p:spPr>
      </p:pic>
      <p:sp>
        <p:nvSpPr>
          <p:cNvPr id="7" name="AutoShape 2" descr="Image result for icon for for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97500" y="8877756"/>
            <a:ext cx="14573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Myriad Pro Light Cond" panose="020B0406030403020204" pitchFamily="34" charset="0"/>
              </a:rPr>
              <a:t>http://councilforarteducation.org/</a:t>
            </a:r>
            <a:endParaRPr lang="en-US" sz="800" dirty="0">
              <a:solidFill>
                <a:schemeClr val="bg2">
                  <a:lumMod val="50000"/>
                </a:schemeClr>
              </a:solidFill>
              <a:latin typeface="Myriad Pro Light Cond" panose="020B04060304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912" y="1654630"/>
            <a:ext cx="585216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/>
              <a:t>Sample Certificate of Recognition</a:t>
            </a:r>
            <a:endParaRPr lang="en-US" sz="1100" dirty="0"/>
          </a:p>
          <a:p>
            <a:r>
              <a:rPr lang="en-US" sz="1100" b="1" dirty="0"/>
              <a:t> </a:t>
            </a:r>
            <a:endParaRPr lang="en-US" sz="1100" dirty="0"/>
          </a:p>
          <a:p>
            <a:r>
              <a:rPr lang="en-US" sz="1100" b="1" dirty="0"/>
              <a:t>CERTIFICATE of RECOGNITION</a:t>
            </a:r>
            <a:endParaRPr lang="en-US" sz="1100" dirty="0"/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By virtue of the authority vested by the Constitution in the Governor of (ENTER STATE), there is hereby officially recognized:</a:t>
            </a:r>
          </a:p>
          <a:p>
            <a:r>
              <a:rPr lang="en-US" sz="1100" dirty="0"/>
              <a:t> </a:t>
            </a:r>
          </a:p>
          <a:p>
            <a:r>
              <a:rPr lang="en-US" sz="1100" b="1" dirty="0"/>
              <a:t>YOUTH ART MONTH</a:t>
            </a:r>
            <a:endParaRPr lang="en-US" sz="1100" dirty="0"/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WHEREAS:	art education contributes powerful educational benefits to all elementary, middle and secondary students; </a:t>
            </a:r>
            <a:r>
              <a:rPr lang="en-US" sz="1100" dirty="0" smtClean="0"/>
              <a:t>and</a:t>
            </a:r>
          </a:p>
          <a:p>
            <a:endParaRPr lang="en-US" sz="1100" dirty="0"/>
          </a:p>
          <a:p>
            <a:r>
              <a:rPr lang="en-US" sz="1100" dirty="0"/>
              <a:t>WHEREAS:	art education develops students’ creative problem-solving and critical thinking abilities; and </a:t>
            </a:r>
          </a:p>
          <a:p>
            <a:endParaRPr lang="en-US" sz="1100" dirty="0" smtClean="0"/>
          </a:p>
          <a:p>
            <a:r>
              <a:rPr lang="en-US" sz="1100" dirty="0" smtClean="0"/>
              <a:t>WHEREAS</a:t>
            </a:r>
            <a:r>
              <a:rPr lang="en-US" sz="1100" dirty="0"/>
              <a:t>:	art education teaches sensitivity to beauty, order, and other expressive qualities; and</a:t>
            </a:r>
          </a:p>
          <a:p>
            <a:endParaRPr lang="en-US" sz="1100" dirty="0" smtClean="0"/>
          </a:p>
          <a:p>
            <a:r>
              <a:rPr lang="en-US" sz="1100" dirty="0" smtClean="0"/>
              <a:t>WHEREAS</a:t>
            </a:r>
            <a:r>
              <a:rPr lang="en-US" sz="1100" dirty="0"/>
              <a:t>:	art education gives students a deeper understanding of multi-cultural values and beliefs; and</a:t>
            </a:r>
          </a:p>
          <a:p>
            <a:endParaRPr lang="en-US" sz="1100" dirty="0" smtClean="0"/>
          </a:p>
          <a:p>
            <a:r>
              <a:rPr lang="en-US" sz="1100" dirty="0" smtClean="0"/>
              <a:t>WHEREAS</a:t>
            </a:r>
            <a:r>
              <a:rPr lang="en-US" sz="1100" dirty="0"/>
              <a:t>:	art education reinforces and brings to life what students learn in other subjects; and</a:t>
            </a:r>
          </a:p>
          <a:p>
            <a:endParaRPr lang="en-US" sz="1100" dirty="0" smtClean="0"/>
          </a:p>
          <a:p>
            <a:r>
              <a:rPr lang="en-US" sz="1100" dirty="0" smtClean="0"/>
              <a:t>WHEREAS</a:t>
            </a:r>
            <a:r>
              <a:rPr lang="en-US" sz="1100" dirty="0"/>
              <a:t>:	art education interrelates student learning in art production, art history, art criticism, and aesthetics; and</a:t>
            </a:r>
          </a:p>
          <a:p>
            <a:endParaRPr lang="en-US" sz="1100" dirty="0" smtClean="0"/>
          </a:p>
          <a:p>
            <a:r>
              <a:rPr lang="en-US" sz="1100" dirty="0" smtClean="0"/>
              <a:t>WHEREAS</a:t>
            </a:r>
            <a:r>
              <a:rPr lang="en-US" sz="1100" dirty="0"/>
              <a:t>:	support should be given to art teachers as they attempt to strengthen art education in their schools and communities;</a:t>
            </a:r>
          </a:p>
          <a:p>
            <a:endParaRPr lang="en-US" sz="1100" b="1" dirty="0" smtClean="0"/>
          </a:p>
          <a:p>
            <a:endParaRPr lang="en-US" sz="1100" b="1" dirty="0"/>
          </a:p>
          <a:p>
            <a:endParaRPr lang="en-US" sz="1100" b="1" dirty="0" smtClean="0"/>
          </a:p>
          <a:p>
            <a:r>
              <a:rPr lang="en-US" sz="1100" b="1" dirty="0" smtClean="0"/>
              <a:t>NOW</a:t>
            </a:r>
            <a:r>
              <a:rPr lang="en-US" sz="1100" b="1" dirty="0"/>
              <a:t>, THEREFORE,</a:t>
            </a:r>
            <a:r>
              <a:rPr lang="en-US" sz="1100" dirty="0"/>
              <a:t> I (ENTER NAME), do hereby recognize March </a:t>
            </a:r>
            <a:r>
              <a:rPr lang="en-US" sz="1100" dirty="0" smtClean="0"/>
              <a:t>2018 </a:t>
            </a:r>
            <a:r>
              <a:rPr lang="en-US" sz="1100" dirty="0"/>
              <a:t>as </a:t>
            </a:r>
            <a:r>
              <a:rPr lang="en-US" sz="1100" b="1" dirty="0"/>
              <a:t>YOUTH ART MONTH</a:t>
            </a:r>
            <a:r>
              <a:rPr lang="en-US" sz="1100" dirty="0"/>
              <a:t> in our </a:t>
            </a:r>
            <a:r>
              <a:rPr lang="en-US" sz="1100" b="1" dirty="0"/>
              <a:t>STATE OF (ENTER STATE),</a:t>
            </a:r>
            <a:r>
              <a:rPr lang="en-US" sz="1100" dirty="0"/>
              <a:t> and I call this observance to the attention of all our citizens.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Myriad Pro Light Cond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Finch, Becky</dc:creator>
  <cp:lastModifiedBy>Windows User</cp:lastModifiedBy>
  <cp:revision>2</cp:revision>
  <dcterms:created xsi:type="dcterms:W3CDTF">2017-09-25T19:29:42Z</dcterms:created>
  <dcterms:modified xsi:type="dcterms:W3CDTF">2017-09-27T13:42:33Z</dcterms:modified>
</cp:coreProperties>
</file>